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2.2025%20&#1075;\&#1090;&#1072;&#1073;.%20&#1080;%20&#1076;&#1080;&#1072;&#1075;&#1088;&#1072;&#1084;&#1084;&#1099;%20&#1085;&#1072;%2001.02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noFill/>
        </a:ln>
      </c:spPr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6.6358504942254995E-2"/>
          <c:y val="1.2747486055021335E-2"/>
          <c:w val="0.91857739228627355"/>
          <c:h val="0.853347822876031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'таб.к испол.по дох на 01.02.25 '!$B$7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0534632757412359E-2"/>
                  <c:y val="-3.1333358737901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7353091000573E-2"/>
                  <c:y val="-3.96889429684974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905038250416752E-2"/>
                  <c:y val="-2.924438055341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01.02.25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01.02.25 '!$C$7:$E$7</c:f>
              <c:numCache>
                <c:formatCode>#,##0</c:formatCode>
                <c:ptCount val="3"/>
                <c:pt idx="0">
                  <c:v>139639</c:v>
                </c:pt>
                <c:pt idx="1">
                  <c:v>6003</c:v>
                </c:pt>
                <c:pt idx="2">
                  <c:v>557317</c:v>
                </c:pt>
              </c:numCache>
            </c:numRef>
          </c:val>
        </c:ser>
        <c:ser>
          <c:idx val="1"/>
          <c:order val="1"/>
          <c:tx>
            <c:strRef>
              <c:f>'таб.к испол.по дох на 01.02.25 '!$B$8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94638883155832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378468401018978E-2"/>
                  <c:y val="-4.3866735083795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94638883155832E-2"/>
                  <c:y val="-3.1333334539515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01.02.25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01.02.25 '!$C$8:$E$8</c:f>
              <c:numCache>
                <c:formatCode>#,##0</c:formatCode>
                <c:ptCount val="3"/>
                <c:pt idx="0">
                  <c:v>5067</c:v>
                </c:pt>
                <c:pt idx="1">
                  <c:v>300</c:v>
                </c:pt>
                <c:pt idx="2">
                  <c:v>35768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2859520"/>
        <c:axId val="43598208"/>
        <c:axId val="0"/>
      </c:bar3DChart>
      <c:catAx>
        <c:axId val="42859520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43598208"/>
        <c:crosses val="autoZero"/>
        <c:auto val="1"/>
        <c:lblAlgn val="ctr"/>
        <c:lblOffset val="100"/>
        <c:noMultiLvlLbl val="0"/>
      </c:catAx>
      <c:valAx>
        <c:axId val="43598208"/>
        <c:scaling>
          <c:orientation val="minMax"/>
          <c:max val="6000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428595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300454807662063E-2"/>
          <c:y val="0.9418453310946584"/>
          <c:w val="0.86163822090374775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0.41521</cdr:x>
      <cdr:y>0.01467</cdr:y>
    </cdr:from>
    <cdr:to>
      <cdr:x>0.51381</cdr:x>
      <cdr:y>0.16507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0532" y="891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/>
            <a:t>Исполнение плана по доходам  бюджета Тонкинского муниципального округа на 01.02.2025 г, тыс.руб.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873878"/>
              </p:ext>
            </p:extLst>
          </p:nvPr>
        </p:nvGraphicFramePr>
        <p:xfrm>
          <a:off x="179512" y="116632"/>
          <a:ext cx="8856983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3512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792117"/>
              </p:ext>
            </p:extLst>
          </p:nvPr>
        </p:nvGraphicFramePr>
        <p:xfrm>
          <a:off x="107505" y="0"/>
          <a:ext cx="9001000" cy="68598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89298"/>
                <a:gridCol w="1143685"/>
                <a:gridCol w="1073458"/>
                <a:gridCol w="794559"/>
              </a:tblGrid>
              <a:tr h="12604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Исполнение доходов бюджета Тонкинского муниципального округа на 01 февраля 2025 года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042">
                <a:tc gridSpan="2"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b"/>
                </a:tc>
              </a:tr>
              <a:tr h="126042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b"/>
                </a:tc>
              </a:tr>
              <a:tr h="181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Наименование показателя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332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- всего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702 959,41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41 135,23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303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390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145 642,80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5 366,77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44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3 285,04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246265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1 291,61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506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-23,80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535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593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299,48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593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26,02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44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30,06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44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3 019,80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158,24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3853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земельные участки, государственная собственность на которые не разграничена, а также средства от продажи права на заключение договоров аренды указанных земельных участков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56,28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4403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земли после разграничения государственной собственности на землю, а также средства от продажи права на заключение договоров аренды указанных земельных участков (за исключением земельных участков бюджетных и автономных учреждений)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3 955,30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106,34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3042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составляющего государственную (муниципальную) казну (за исключением земельных участков)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871,40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47,15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4432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796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 и компенсации затрат государства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78,40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4258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реализации имущества, находящегося в государственной и муниципальной собственности (за исключением движимого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2143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участков, находящихся в государственной и муниципальной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709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81,85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709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8,43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738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557 316,61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35 768,46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2433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ДРУГИХ БЮДЖЕТОВ БЮДЖЕТНОЙ СИСТЕМЫ РОССИЙСКОЙ ФЕДЕРАЦИИ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557 317,38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35 769,24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23757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бюджетной системы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292 408,70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23 149,00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813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бюджетной системы Российской Федерации (межбюджетные субсидии)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101 095,87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195,22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2028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бюджетной системы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162 936,88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12 425,02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535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Единая субвенция бюджетам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8 611,70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2 152,92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1854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875,94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  <a:tr h="3071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Возврат остатков субсидий, субвенций и иных межбюджетных трансфертов, имеющих целевое назначение, прошлых лет из бюджетов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-0,78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-0,78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979" marR="1979" marT="1979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2811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464</Words>
  <Application>Microsoft Office PowerPoint</Application>
  <PresentationFormat>Экран (4:3)</PresentationFormat>
  <Paragraphs>129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6</cp:revision>
  <dcterms:created xsi:type="dcterms:W3CDTF">2023-04-13T07:40:41Z</dcterms:created>
  <dcterms:modified xsi:type="dcterms:W3CDTF">2025-03-04T08:36:25Z</dcterms:modified>
</cp:coreProperties>
</file>